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  <p:sldMasterId id="2147483681" r:id="rId2"/>
  </p:sldMasterIdLst>
  <p:notesMasterIdLst>
    <p:notesMasterId r:id="rId12"/>
  </p:notesMasterIdLst>
  <p:handoutMasterIdLst>
    <p:handoutMasterId r:id="rId13"/>
  </p:handoutMasterIdLst>
  <p:sldIdLst>
    <p:sldId id="354" r:id="rId3"/>
    <p:sldId id="368" r:id="rId4"/>
    <p:sldId id="372" r:id="rId5"/>
    <p:sldId id="373" r:id="rId6"/>
    <p:sldId id="369" r:id="rId7"/>
    <p:sldId id="371" r:id="rId8"/>
    <p:sldId id="364" r:id="rId9"/>
    <p:sldId id="365" r:id="rId10"/>
    <p:sldId id="366" r:id="rId11"/>
  </p:sldIdLst>
  <p:sldSz cx="12192000" cy="6858000"/>
  <p:notesSz cx="7023100" cy="9309100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hodder" initials="bgh" lastIdx="2" clrIdx="0"/>
  <p:cmAuthor id="1" name="Emily Dahl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59B"/>
    <a:srgbClr val="702FA0"/>
    <a:srgbClr val="E76319"/>
    <a:srgbClr val="993333"/>
    <a:srgbClr val="7F7F7F"/>
    <a:srgbClr val="F6471E"/>
    <a:srgbClr val="2A2A2A"/>
    <a:srgbClr val="F2F2F2"/>
    <a:srgbClr val="66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910" autoAdjust="0"/>
  </p:normalViewPr>
  <p:slideViewPr>
    <p:cSldViewPr snapToGrid="0" snapToObjects="1">
      <p:cViewPr varScale="1">
        <p:scale>
          <a:sx n="128" d="100"/>
          <a:sy n="128" d="100"/>
        </p:scale>
        <p:origin x="328" y="1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665" cy="466417"/>
          </a:xfrm>
          <a:prstGeom prst="rect">
            <a:avLst/>
          </a:prstGeom>
        </p:spPr>
        <p:txBody>
          <a:bodyPr vert="horz" lIns="92424" tIns="46212" rIns="92424" bIns="4621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828" y="1"/>
            <a:ext cx="3043665" cy="466417"/>
          </a:xfrm>
          <a:prstGeom prst="rect">
            <a:avLst/>
          </a:prstGeom>
        </p:spPr>
        <p:txBody>
          <a:bodyPr vert="horz" lIns="92424" tIns="46212" rIns="92424" bIns="46212" rtlCol="0"/>
          <a:lstStyle>
            <a:lvl1pPr algn="r">
              <a:defRPr sz="1200"/>
            </a:lvl1pPr>
          </a:lstStyle>
          <a:p>
            <a:fld id="{20731A86-956F-448F-921A-25AC01F97792}" type="datetime1">
              <a:rPr lang="en-US" smtClean="0"/>
              <a:t>3/9/20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684"/>
            <a:ext cx="3043665" cy="466416"/>
          </a:xfrm>
          <a:prstGeom prst="rect">
            <a:avLst/>
          </a:prstGeom>
        </p:spPr>
        <p:txBody>
          <a:bodyPr vert="horz" lIns="92424" tIns="46212" rIns="92424" bIns="4621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828" y="8842684"/>
            <a:ext cx="3043665" cy="466416"/>
          </a:xfrm>
          <a:prstGeom prst="rect">
            <a:avLst/>
          </a:prstGeom>
        </p:spPr>
        <p:txBody>
          <a:bodyPr vert="horz" lIns="92424" tIns="46212" rIns="92424" bIns="46212" rtlCol="0" anchor="b"/>
          <a:lstStyle>
            <a:lvl1pPr algn="r">
              <a:defRPr sz="1200"/>
            </a:lvl1pPr>
          </a:lstStyle>
          <a:p>
            <a:fld id="{6CE8DFDD-895E-4C68-ACBD-8BAFCA95C7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18005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6"/>
          </a:xfrm>
          <a:prstGeom prst="rect">
            <a:avLst/>
          </a:prstGeom>
        </p:spPr>
        <p:txBody>
          <a:bodyPr vert="horz" lIns="93303" tIns="46651" rIns="93303" bIns="4665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5456"/>
          </a:xfrm>
          <a:prstGeom prst="rect">
            <a:avLst/>
          </a:prstGeom>
        </p:spPr>
        <p:txBody>
          <a:bodyPr vert="horz" lIns="93303" tIns="46651" rIns="93303" bIns="46651" rtlCol="0"/>
          <a:lstStyle>
            <a:lvl1pPr algn="r">
              <a:defRPr sz="1200"/>
            </a:lvl1pPr>
          </a:lstStyle>
          <a:p>
            <a:fld id="{761D7B9D-7AA7-460F-BB4B-C8E48FE7A13D}" type="datetime1">
              <a:rPr lang="en-US" smtClean="0"/>
              <a:t>3/9/20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700088"/>
            <a:ext cx="62039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3" tIns="46651" rIns="93303" bIns="4665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6"/>
          </a:xfrm>
          <a:prstGeom prst="rect">
            <a:avLst/>
          </a:prstGeom>
        </p:spPr>
        <p:txBody>
          <a:bodyPr vert="horz" lIns="93303" tIns="46651" rIns="93303" bIns="4665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6"/>
          </a:xfrm>
          <a:prstGeom prst="rect">
            <a:avLst/>
          </a:prstGeom>
        </p:spPr>
        <p:txBody>
          <a:bodyPr vert="horz" lIns="93303" tIns="46651" rIns="93303" bIns="4665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6"/>
          </a:xfrm>
          <a:prstGeom prst="rect">
            <a:avLst/>
          </a:prstGeom>
        </p:spPr>
        <p:txBody>
          <a:bodyPr vert="horz" lIns="93303" tIns="46651" rIns="93303" bIns="46651" rtlCol="0" anchor="b"/>
          <a:lstStyle>
            <a:lvl1pPr algn="r">
              <a:defRPr sz="1200"/>
            </a:lvl1pPr>
          </a:lstStyle>
          <a:p>
            <a:fld id="{2A3AA803-E865-4BA5-B145-955CF975FF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03452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39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findings – 1) Storage approaches 33% of peak demand by zero emissions scenario</a:t>
            </a:r>
            <a:r>
              <a:rPr lang="en-US" baseline="0" dirty="0"/>
              <a:t>, role of nuclear grows in the system; 2) Storage duration approaches 6 hours and not more - </a:t>
            </a:r>
            <a:r>
              <a:rPr lang="en-US" dirty="0"/>
              <a:t>Low duration due to availability</a:t>
            </a:r>
            <a:r>
              <a:rPr lang="en-US" baseline="0" dirty="0"/>
              <a:t> of pumped hydro (8 hours), </a:t>
            </a:r>
            <a:r>
              <a:rPr lang="en-US" baseline="0" dirty="0" err="1"/>
              <a:t>dispatchable</a:t>
            </a:r>
            <a:r>
              <a:rPr lang="en-US" baseline="0" dirty="0"/>
              <a:t> generation (Hydro) and high costs of batteries;   3) Generation from storage comparable to generation from Hydro</a:t>
            </a:r>
          </a:p>
          <a:p>
            <a:r>
              <a:rPr lang="en-US" baseline="0" dirty="0"/>
              <a:t>No policy solution gets you to 133gCO2/kWh; VRE penetration of 44%; </a:t>
            </a:r>
          </a:p>
          <a:p>
            <a:endParaRPr lang="en-US" baseline="0" dirty="0"/>
          </a:p>
          <a:p>
            <a:r>
              <a:rPr lang="en-US" baseline="0" dirty="0"/>
              <a:t>Flip the x-axis on bottom plot;  to be able to show the effect of smoothing - </a:t>
            </a:r>
          </a:p>
          <a:p>
            <a:r>
              <a:rPr lang="en-US" baseline="0" dirty="0"/>
              <a:t>losses reflect transmission losses and energy storage round trip efficiency; model hitting capacity limits for the best wind sites and solar sites in case of urban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961D0-3CB2-4C90-ACA3-F06C49DC5E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42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0088"/>
            <a:ext cx="62039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What is the lost load and lost reserves in both cases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Highlight storage specific outcomes for 0g CO2/kWh, charge, discharge trends, hours of zero operation etc. contribution to reserves</a:t>
            </a:r>
          </a:p>
          <a:p>
            <a:r>
              <a:rPr lang="en-US" dirty="0">
                <a:solidFill>
                  <a:schemeClr val="accent2"/>
                </a:solidFill>
              </a:rPr>
              <a:t>Check loss of load condition here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D2DABA0-B030-42CA-8F73-C9DAEB519D79}" type="datetime1">
              <a:rPr lang="en-US" smtClean="0"/>
              <a:t>3/9/20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AA803-E865-4BA5-B145-955CF975FF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61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1F72B5E-0845-3142-9DB1-10D6647B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1745"/>
            <a:ext cx="11304271" cy="4045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0AFFB8-6576-8A4C-9783-9DD157F53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0"/>
            <a:ext cx="11304271" cy="47371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FFFFA7-76B5-9643-8AEC-B52936E2DA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15" y="6126165"/>
            <a:ext cx="1188720" cy="6330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F0CEF4-0158-9740-9B52-187D722D75A4}"/>
              </a:ext>
            </a:extLst>
          </p:cNvPr>
          <p:cNvSpPr txBox="1"/>
          <p:nvPr userDrawn="1"/>
        </p:nvSpPr>
        <p:spPr>
          <a:xfrm>
            <a:off x="10479024" y="6553534"/>
            <a:ext cx="939800" cy="19620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fld id="{F06FB3C0-A5EA-F449-A01C-F014E50C606E}" type="slidenum">
              <a:rPr lang="en-US" sz="675" smtClean="0">
                <a:solidFill>
                  <a:srgbClr val="7F7F7F"/>
                </a:solidFill>
              </a:rPr>
              <a:pPr algn="r"/>
              <a:t>‹#›</a:t>
            </a:fld>
            <a:endParaRPr lang="en-US" sz="675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0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5CA1-DFD5-491E-889B-F9ED3D7CA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4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5CA1-DFD5-491E-889B-F9ED3D7CA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0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5CA1-DFD5-491E-889B-F9ED3D7CA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38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5CA1-DFD5-491E-889B-F9ED3D7CA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10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5CA1-DFD5-491E-889B-F9ED3D7CA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06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5CA1-DFD5-491E-889B-F9ED3D7CA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66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5CA1-DFD5-491E-889B-F9ED3D7CA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39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5CA1-DFD5-491E-889B-F9ED3D7CA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11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5CA1-DFD5-491E-889B-F9ED3D7CA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52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3C16D50-4C08-444E-B5D8-B071211CF5F9}"/>
              </a:ext>
            </a:extLst>
          </p:cNvPr>
          <p:cNvSpPr/>
          <p:nvPr userDrawn="1"/>
        </p:nvSpPr>
        <p:spPr>
          <a:xfrm>
            <a:off x="5884784" y="3140570"/>
            <a:ext cx="396971" cy="4571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15" y="6126165"/>
            <a:ext cx="1188720" cy="633013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457A7D9-F1B1-6849-B306-886B075C71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" y="3949113"/>
            <a:ext cx="12191999" cy="39319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CDE418E-C273-6745-9C89-DD723FADE4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" y="4338273"/>
            <a:ext cx="12191999" cy="39213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buNone/>
              <a:defRPr sz="13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D6740D01-2E9D-9B4E-9752-2DC6B1412C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" y="3462977"/>
            <a:ext cx="12191999" cy="39319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2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Name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757E10E5-6936-D442-A686-80663A90A8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401844"/>
            <a:ext cx="12192000" cy="39319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1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02A231-A98A-E14D-9E64-3F3EBEF74C50}"/>
              </a:ext>
            </a:extLst>
          </p:cNvPr>
          <p:cNvSpPr txBox="1"/>
          <p:nvPr userDrawn="1"/>
        </p:nvSpPr>
        <p:spPr>
          <a:xfrm>
            <a:off x="10479024" y="6553534"/>
            <a:ext cx="939800" cy="19620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fld id="{F06FB3C0-A5EA-F449-A01C-F014E50C606E}" type="slidenum">
              <a:rPr lang="en-US" sz="675" smtClean="0">
                <a:solidFill>
                  <a:srgbClr val="7F7F7F"/>
                </a:solidFill>
              </a:rPr>
              <a:pPr algn="r"/>
              <a:t>‹#›</a:t>
            </a:fld>
            <a:endParaRPr lang="en-US" sz="675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75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ackground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arth-at-night-1149733.jpg">
            <a:extLst>
              <a:ext uri="{FF2B5EF4-FFF2-40B4-BE49-F238E27FC236}">
                <a16:creationId xmlns:a16="http://schemas.microsoft.com/office/drawing/2014/main" id="{09E7C56F-6B08-9D4D-94AE-8993327952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344" b="1465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299" y="6415387"/>
            <a:ext cx="513687" cy="271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1" y="6126480"/>
            <a:ext cx="1184819" cy="6309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8F8CA3-BC96-AE43-8477-5B948E149C5A}"/>
              </a:ext>
            </a:extLst>
          </p:cNvPr>
          <p:cNvSpPr txBox="1"/>
          <p:nvPr userDrawn="1"/>
        </p:nvSpPr>
        <p:spPr>
          <a:xfrm>
            <a:off x="10479024" y="6553534"/>
            <a:ext cx="939800" cy="19620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fld id="{F06FB3C0-A5EA-F449-A01C-F014E50C606E}" type="slidenum">
              <a:rPr lang="en-US" sz="675" smtClean="0">
                <a:solidFill>
                  <a:schemeClr val="bg1"/>
                </a:solidFill>
              </a:rPr>
              <a:pPr algn="r"/>
              <a:t>‹#›</a:t>
            </a:fld>
            <a:endParaRPr lang="en-US" sz="675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BF599C-4D8A-6245-82D4-207B0EAD65F2}"/>
              </a:ext>
            </a:extLst>
          </p:cNvPr>
          <p:cNvSpPr/>
          <p:nvPr userDrawn="1"/>
        </p:nvSpPr>
        <p:spPr>
          <a:xfrm>
            <a:off x="5884784" y="3140570"/>
            <a:ext cx="393192" cy="4571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553FD04A-276A-134D-A345-C805A38504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2891" y="6411595"/>
            <a:ext cx="9189720" cy="33191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67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26047E0E-E696-C948-9485-C5617023DD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" y="3949113"/>
            <a:ext cx="12191999" cy="39319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5246B857-A90F-DE4E-B81A-E1AFFD8E63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" y="4338273"/>
            <a:ext cx="12191999" cy="39213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6C0EF61-DEB4-D844-8333-A42353B1FC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" y="3462977"/>
            <a:ext cx="12191999" cy="39319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2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Name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77EFD14-E3DF-8748-8BD8-C0F3C71E71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401844"/>
            <a:ext cx="12192000" cy="39319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1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834625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659" y="6412361"/>
            <a:ext cx="517324" cy="27433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1F72B5E-0845-3142-9DB1-10D6647B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01747"/>
            <a:ext cx="11304271" cy="4045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5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0AFFB8-6576-8A4C-9783-9DD157F53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11304271" cy="47371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  <a:lvl2pPr>
              <a:defRPr sz="900">
                <a:solidFill>
                  <a:schemeClr val="tx1"/>
                </a:solidFill>
              </a:defRPr>
            </a:lvl2pPr>
            <a:lvl3pPr>
              <a:defRPr sz="9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B3907A-5EEF-A34F-A26B-8198F89009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80162" y="6411595"/>
            <a:ext cx="9153612" cy="33191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506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FFFFA7-76B5-9643-8AEC-B52936E2DA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15" y="6126167"/>
            <a:ext cx="1188720" cy="6330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F0CEF4-0158-9740-9B52-187D722D75A4}"/>
              </a:ext>
            </a:extLst>
          </p:cNvPr>
          <p:cNvSpPr txBox="1"/>
          <p:nvPr userDrawn="1"/>
        </p:nvSpPr>
        <p:spPr>
          <a:xfrm>
            <a:off x="10479024" y="6579569"/>
            <a:ext cx="939800" cy="1701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fld id="{F06FB3C0-A5EA-F449-A01C-F014E50C606E}" type="slidenum">
              <a:rPr lang="en-US" sz="506" smtClean="0">
                <a:solidFill>
                  <a:srgbClr val="7F7F7F"/>
                </a:solidFill>
              </a:rPr>
              <a:pPr algn="r"/>
              <a:t>‹#›</a:t>
            </a:fld>
            <a:endParaRPr lang="en-US" sz="506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31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659" y="6412361"/>
            <a:ext cx="517324" cy="27433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1F72B5E-0845-3142-9DB1-10D6647B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01747"/>
            <a:ext cx="11304271" cy="4045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5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0AFFB8-6576-8A4C-9783-9DD157F53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11304271" cy="47371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  <a:lvl2pPr>
              <a:defRPr sz="900">
                <a:solidFill>
                  <a:schemeClr val="tx1"/>
                </a:solidFill>
              </a:defRPr>
            </a:lvl2pPr>
            <a:lvl3pPr>
              <a:defRPr sz="9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B3907A-5EEF-A34F-A26B-8198F89009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80162" y="6411595"/>
            <a:ext cx="9153612" cy="33191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506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FFFFA7-76B5-9643-8AEC-B52936E2DA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15" y="6126167"/>
            <a:ext cx="1188720" cy="6330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F0CEF4-0158-9740-9B52-187D722D75A4}"/>
              </a:ext>
            </a:extLst>
          </p:cNvPr>
          <p:cNvSpPr txBox="1"/>
          <p:nvPr userDrawn="1"/>
        </p:nvSpPr>
        <p:spPr>
          <a:xfrm>
            <a:off x="10479024" y="6579569"/>
            <a:ext cx="939800" cy="1701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fld id="{F06FB3C0-A5EA-F449-A01C-F014E50C606E}" type="slidenum">
              <a:rPr lang="en-US" sz="506" smtClean="0">
                <a:solidFill>
                  <a:srgbClr val="7F7F7F"/>
                </a:solidFill>
              </a:rPr>
              <a:pPr algn="r"/>
              <a:t>‹#›</a:t>
            </a:fld>
            <a:endParaRPr lang="en-US" sz="506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14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659" y="6412361"/>
            <a:ext cx="517324" cy="27433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1F72B5E-0845-3142-9DB1-10D6647B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01747"/>
            <a:ext cx="11304271" cy="4045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5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0AFFB8-6576-8A4C-9783-9DD157F53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11304271" cy="47371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  <a:lvl2pPr>
              <a:defRPr sz="900">
                <a:solidFill>
                  <a:schemeClr val="tx1"/>
                </a:solidFill>
              </a:defRPr>
            </a:lvl2pPr>
            <a:lvl3pPr>
              <a:defRPr sz="9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B3907A-5EEF-A34F-A26B-8198F89009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80162" y="6411595"/>
            <a:ext cx="9153612" cy="33191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506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FFFFA7-76B5-9643-8AEC-B52936E2DA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15" y="6126167"/>
            <a:ext cx="1188720" cy="6330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F0CEF4-0158-9740-9B52-187D722D75A4}"/>
              </a:ext>
            </a:extLst>
          </p:cNvPr>
          <p:cNvSpPr txBox="1"/>
          <p:nvPr userDrawn="1"/>
        </p:nvSpPr>
        <p:spPr>
          <a:xfrm>
            <a:off x="10479024" y="6579569"/>
            <a:ext cx="939800" cy="1701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fld id="{F06FB3C0-A5EA-F449-A01C-F014E50C606E}" type="slidenum">
              <a:rPr lang="en-US" sz="506" smtClean="0">
                <a:solidFill>
                  <a:srgbClr val="7F7F7F"/>
                </a:solidFill>
              </a:rPr>
              <a:pPr algn="r"/>
              <a:t>‹#›</a:t>
            </a:fld>
            <a:endParaRPr lang="en-US" sz="506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03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5CA1-DFD5-491E-889B-F9ED3D7CA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4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5CA1-DFD5-491E-889B-F9ED3D7CA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2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5CA1-DFD5-491E-889B-F9ED3D7CA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7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26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9" r:id="rId3"/>
    <p:sldLayoutId id="2147483699" r:id="rId4"/>
    <p:sldLayoutId id="2147483700" r:id="rId5"/>
    <p:sldLayoutId id="2147483701" r:id="rId6"/>
  </p:sldLayoutIdLst>
  <p:hf hdr="0" ftr="0" dt="0"/>
  <p:txStyles>
    <p:titleStyle>
      <a:lvl1pPr algn="ctr" defTabSz="342892" rtl="0" eaLnBrk="1" latinLnBrk="0" hangingPunct="1">
        <a:spcBef>
          <a:spcPct val="0"/>
        </a:spcBef>
        <a:buNone/>
        <a:defRPr sz="3300" kern="1200">
          <a:solidFill>
            <a:schemeClr val="accent1">
              <a:lumMod val="75000"/>
            </a:schemeClr>
          </a:solidFill>
          <a:latin typeface="+mj-lt"/>
          <a:ea typeface="Arial Hebrew" charset="-79"/>
          <a:cs typeface="Arial Hebrew" charset="-79"/>
        </a:defRPr>
      </a:lvl1pPr>
    </p:titleStyle>
    <p:bodyStyle>
      <a:lvl1pPr marL="257168" indent="-257168" algn="l" defTabSz="34289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557199" indent="-214308" algn="l" defTabSz="342892" rtl="0" eaLnBrk="1" latinLnBrk="0" hangingPunct="1">
        <a:spcBef>
          <a:spcPct val="20000"/>
        </a:spcBef>
        <a:buFont typeface="Arial"/>
        <a:buChar char="–"/>
        <a:defRPr sz="2100" i="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857228" indent="-171446" algn="l" defTabSz="3428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B5CA1-DFD5-491E-889B-F9ED3D7CA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6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0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1" y="4113979"/>
            <a:ext cx="9143999" cy="29489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73204" y="3628183"/>
            <a:ext cx="9143999" cy="294894"/>
          </a:xfrm>
        </p:spPr>
        <p:txBody>
          <a:bodyPr/>
          <a:lstStyle/>
          <a:p>
            <a:r>
              <a:rPr lang="en-US" dirty="0"/>
              <a:t>Paul L. Joskow</a:t>
            </a:r>
          </a:p>
          <a:p>
            <a:r>
              <a:rPr lang="en-US" dirty="0"/>
              <a:t>MIT</a:t>
            </a:r>
          </a:p>
          <a:p>
            <a:pPr>
              <a:spcBef>
                <a:spcPts val="1350"/>
              </a:spcBef>
            </a:pPr>
            <a:r>
              <a:rPr lang="en-US" dirty="0"/>
              <a:t>March 13, 2020</a:t>
            </a:r>
          </a:p>
          <a:p>
            <a:pPr>
              <a:spcBef>
                <a:spcPts val="1350"/>
              </a:spcBef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1" y="2601244"/>
            <a:ext cx="9144000" cy="29489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2800" dirty="0">
                <a:solidFill>
                  <a:srgbClr val="2B459B"/>
                </a:solidFill>
              </a:rPr>
              <a:t>100% Decarbonization of the Electricity Sector:</a:t>
            </a:r>
            <a:br>
              <a:rPr lang="en-US" sz="2800" dirty="0">
                <a:solidFill>
                  <a:srgbClr val="2B459B"/>
                </a:solidFill>
              </a:rPr>
            </a:br>
            <a:r>
              <a:rPr lang="en-US" sz="2800" dirty="0">
                <a:solidFill>
                  <a:srgbClr val="2B459B"/>
                </a:solidFill>
              </a:rPr>
              <a:t>Impacts on Wholesale Electricity Markets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46" y="5707994"/>
            <a:ext cx="523775" cy="2194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E0C2E0-38A0-46E1-B299-13AF2168012B}"/>
              </a:ext>
            </a:extLst>
          </p:cNvPr>
          <p:cNvSpPr txBox="1"/>
          <p:nvPr/>
        </p:nvSpPr>
        <p:spPr>
          <a:xfrm>
            <a:off x="1783492" y="4922365"/>
            <a:ext cx="8825108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Draws on preliminary research for the MIT Energy Storage Project: P. Joskow, R. Schmalensee, H. Gruenspecht,</a:t>
            </a:r>
          </a:p>
          <a:p>
            <a:r>
              <a:rPr lang="en-US" sz="1350" dirty="0">
                <a:solidFill>
                  <a:srgbClr val="FF0000"/>
                </a:solidFill>
              </a:rPr>
              <a:t>P. Brown, D. </a:t>
            </a:r>
            <a:r>
              <a:rPr lang="en-US" sz="1350" dirty="0" err="1">
                <a:solidFill>
                  <a:srgbClr val="FF0000"/>
                </a:solidFill>
              </a:rPr>
              <a:t>Mallapragada</a:t>
            </a:r>
            <a:r>
              <a:rPr lang="en-US" sz="1350" dirty="0">
                <a:solidFill>
                  <a:srgbClr val="FF0000"/>
                </a:solidFill>
              </a:rPr>
              <a:t>, Cristian </a:t>
            </a:r>
            <a:r>
              <a:rPr lang="en-US" sz="1350" dirty="0" err="1">
                <a:solidFill>
                  <a:srgbClr val="FF0000"/>
                </a:solidFill>
              </a:rPr>
              <a:t>Junge</a:t>
            </a:r>
            <a:r>
              <a:rPr lang="en-US" sz="1350" dirty="0">
                <a:solidFill>
                  <a:srgbClr val="FF0000"/>
                </a:solidFill>
              </a:rPr>
              <a:t>, and Cathy Wang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86806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14769" y="1008559"/>
            <a:ext cx="8730335" cy="501155"/>
          </a:xfrm>
        </p:spPr>
        <p:txBody>
          <a:bodyPr/>
          <a:lstStyle/>
          <a:p>
            <a:r>
              <a:rPr lang="en-US" sz="2400" dirty="0"/>
              <a:t>Very Low Stress Operation, MC = 0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545081" y="4672380"/>
            <a:ext cx="7647734" cy="238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2545081" y="2028519"/>
            <a:ext cx="1" cy="26378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45082" y="4666390"/>
            <a:ext cx="4037339" cy="11978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 flipV="1">
            <a:off x="9616440" y="1975133"/>
            <a:ext cx="42412" cy="2703236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19501" y="2852562"/>
            <a:ext cx="1574063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Max VER Output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9193564" y="3030289"/>
            <a:ext cx="361949" cy="13850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846014" y="2431501"/>
            <a:ext cx="1209269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Grid demand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112871" y="2570001"/>
            <a:ext cx="361434" cy="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02401" y="2025650"/>
            <a:ext cx="50141" cy="267086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696465" y="3713650"/>
            <a:ext cx="1624401" cy="5078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power </a:t>
            </a:r>
            <a:r>
              <a:rPr lang="en-US" sz="1350" b="1" i="1" dirty="0"/>
              <a:t>to</a:t>
            </a:r>
            <a:r>
              <a:rPr lang="en-US" sz="1350" dirty="0"/>
              <a:t> storage</a:t>
            </a:r>
          </a:p>
          <a:p>
            <a:pPr algn="ctr"/>
            <a:r>
              <a:rPr lang="en-US" sz="1350" dirty="0"/>
              <a:t>= Max Charge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7453879" y="4236036"/>
            <a:ext cx="0" cy="383647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658853" y="4841207"/>
            <a:ext cx="44216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MW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406530" y="3590112"/>
            <a:ext cx="1085132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Curtailment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549604" y="4680617"/>
            <a:ext cx="1791757" cy="2852"/>
          </a:xfrm>
          <a:prstGeom prst="line">
            <a:avLst/>
          </a:prstGeom>
          <a:ln w="5397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341361" y="4680617"/>
            <a:ext cx="1317491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8949096" y="3910513"/>
            <a:ext cx="0" cy="71207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731935" y="2327627"/>
            <a:ext cx="7555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SRMC, $/MW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46" y="5707994"/>
            <a:ext cx="523775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01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14769" y="1008559"/>
            <a:ext cx="8730335" cy="501155"/>
          </a:xfrm>
        </p:spPr>
        <p:txBody>
          <a:bodyPr/>
          <a:lstStyle/>
          <a:p>
            <a:r>
              <a:rPr lang="en-US" sz="2400" dirty="0"/>
              <a:t>Low Stress Operation, MC = </a:t>
            </a:r>
            <a:r>
              <a:rPr lang="el-GR" sz="2400" dirty="0"/>
              <a:t>μ</a:t>
            </a:r>
            <a:r>
              <a:rPr lang="en-US" sz="2400" dirty="0"/>
              <a:t>(charge)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545081" y="4672380"/>
            <a:ext cx="7647734" cy="238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2545081" y="2028519"/>
            <a:ext cx="1" cy="26378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45082" y="4666390"/>
            <a:ext cx="4037339" cy="11978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 flipV="1">
            <a:off x="8261275" y="2028519"/>
            <a:ext cx="1" cy="2655806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619963" y="2154502"/>
            <a:ext cx="1481051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Max VER Output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8330709" y="2454237"/>
            <a:ext cx="983407" cy="32303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846014" y="2431501"/>
            <a:ext cx="1209269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Grid demand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112871" y="2570001"/>
            <a:ext cx="361434" cy="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52541" y="2028520"/>
            <a:ext cx="0" cy="266799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604270" y="3216008"/>
            <a:ext cx="1523753" cy="7155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power </a:t>
            </a:r>
            <a:r>
              <a:rPr lang="en-US" sz="1350" b="1" i="1" dirty="0"/>
              <a:t>to</a:t>
            </a:r>
            <a:r>
              <a:rPr lang="en-US" sz="1350" dirty="0"/>
              <a:t> storage,</a:t>
            </a:r>
          </a:p>
          <a:p>
            <a:pPr algn="ctr"/>
            <a:r>
              <a:rPr lang="en-US" sz="1350" dirty="0"/>
              <a:t>&lt; Max Charge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7386527" y="3735221"/>
            <a:ext cx="0" cy="383647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658853" y="4841207"/>
            <a:ext cx="44216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MW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552542" y="4183339"/>
            <a:ext cx="1708733" cy="1"/>
          </a:xfrm>
          <a:prstGeom prst="line">
            <a:avLst/>
          </a:prstGeom>
          <a:ln w="5397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785966" y="2329238"/>
            <a:ext cx="71999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SRMC, $/MW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2513074" y="4147585"/>
            <a:ext cx="4039469" cy="35755"/>
          </a:xfrm>
          <a:prstGeom prst="line">
            <a:avLst/>
          </a:prstGeom>
          <a:ln w="12700">
            <a:solidFill>
              <a:srgbClr val="92D05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56787" y="4003450"/>
            <a:ext cx="7644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dirty="0"/>
              <a:t>μ</a:t>
            </a:r>
            <a:r>
              <a:rPr lang="en-US" sz="1050" dirty="0"/>
              <a:t>(charge)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46" y="5707994"/>
            <a:ext cx="523775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80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14769" y="1008559"/>
            <a:ext cx="8730335" cy="501155"/>
          </a:xfrm>
        </p:spPr>
        <p:txBody>
          <a:bodyPr/>
          <a:lstStyle/>
          <a:p>
            <a:r>
              <a:rPr lang="en-US" sz="2400" dirty="0"/>
              <a:t>Storage Operation, MC = </a:t>
            </a:r>
            <a:r>
              <a:rPr lang="el-GR" sz="2400" dirty="0"/>
              <a:t>μ</a:t>
            </a:r>
            <a:r>
              <a:rPr lang="en-US" sz="2400" dirty="0"/>
              <a:t>(discharge)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545081" y="4672380"/>
            <a:ext cx="7647734" cy="238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2545081" y="2028519"/>
            <a:ext cx="1" cy="26378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45082" y="4666390"/>
            <a:ext cx="4037339" cy="11978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 flipV="1">
            <a:off x="8082281" y="2028519"/>
            <a:ext cx="51827" cy="264985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356602" y="2344072"/>
            <a:ext cx="1452879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Grid Demand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8193475" y="2678062"/>
            <a:ext cx="447809" cy="13885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520697" y="1846476"/>
            <a:ext cx="1459239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Max VER Output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055361" y="1984975"/>
            <a:ext cx="390461" cy="314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52541" y="2071370"/>
            <a:ext cx="0" cy="2625140"/>
          </a:xfrm>
          <a:prstGeom prst="line">
            <a:avLst/>
          </a:prstGeom>
          <a:ln w="50800">
            <a:solidFill>
              <a:srgbClr val="2B459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582421" y="4810253"/>
            <a:ext cx="1701577" cy="5078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power </a:t>
            </a:r>
            <a:r>
              <a:rPr lang="en-US" sz="1350" b="1" i="1" dirty="0"/>
              <a:t>from</a:t>
            </a:r>
            <a:r>
              <a:rPr lang="en-US" sz="1350" dirty="0"/>
              <a:t> storage</a:t>
            </a:r>
          </a:p>
          <a:p>
            <a:pPr algn="ctr"/>
            <a:r>
              <a:rPr lang="en-US" sz="1350" dirty="0"/>
              <a:t>&lt; Max Discharge</a:t>
            </a:r>
          </a:p>
        </p:txBody>
      </p:sp>
      <p:cxnSp>
        <p:nvCxnSpPr>
          <p:cNvPr id="45" name="Straight Arrow Connector 44"/>
          <p:cNvCxnSpPr>
            <a:stCxn id="43" idx="0"/>
          </p:cNvCxnSpPr>
          <p:nvPr/>
        </p:nvCxnSpPr>
        <p:spPr>
          <a:xfrm flipH="1" flipV="1">
            <a:off x="7433209" y="4354958"/>
            <a:ext cx="1" cy="455294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658853" y="4841207"/>
            <a:ext cx="44216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MW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552541" y="4276698"/>
            <a:ext cx="1565300" cy="4700"/>
          </a:xfrm>
          <a:prstGeom prst="line">
            <a:avLst/>
          </a:prstGeom>
          <a:ln w="5397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727639" y="1899686"/>
            <a:ext cx="7412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SRMC, $/MW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2621280" y="4273846"/>
            <a:ext cx="3890626" cy="2853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44806" y="4124124"/>
            <a:ext cx="8789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dirty="0"/>
              <a:t>μ</a:t>
            </a:r>
            <a:r>
              <a:rPr lang="en-US" sz="1050" dirty="0"/>
              <a:t>(discharge)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46" y="5707994"/>
            <a:ext cx="523775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10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14769" y="1008559"/>
            <a:ext cx="8730335" cy="501155"/>
          </a:xfrm>
        </p:spPr>
        <p:txBody>
          <a:bodyPr/>
          <a:lstStyle/>
          <a:p>
            <a:r>
              <a:rPr lang="en-US" sz="2400" dirty="0"/>
              <a:t>Very High Stress Operation, MC = VLL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545081" y="4672380"/>
            <a:ext cx="7647734" cy="238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2545081" y="2028519"/>
            <a:ext cx="1" cy="26378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45082" y="4666390"/>
            <a:ext cx="4037339" cy="11978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 flipV="1">
            <a:off x="9354618" y="2022656"/>
            <a:ext cx="31484" cy="2655713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636780" y="1722020"/>
            <a:ext cx="792460" cy="715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Final Demand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9450476" y="2262372"/>
            <a:ext cx="447809" cy="13885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520697" y="1846476"/>
            <a:ext cx="1459239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Max VER Output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055361" y="1984975"/>
            <a:ext cx="390461" cy="314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52541" y="2102978"/>
            <a:ext cx="0" cy="2593532"/>
          </a:xfrm>
          <a:prstGeom prst="line">
            <a:avLst/>
          </a:prstGeom>
          <a:ln w="50800">
            <a:solidFill>
              <a:srgbClr val="2B459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582421" y="4810253"/>
            <a:ext cx="1701577" cy="5078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power </a:t>
            </a:r>
            <a:r>
              <a:rPr lang="en-US" sz="1350" b="1" i="1" dirty="0"/>
              <a:t>from</a:t>
            </a:r>
            <a:r>
              <a:rPr lang="en-US" sz="1350" dirty="0"/>
              <a:t> storage</a:t>
            </a:r>
          </a:p>
          <a:p>
            <a:pPr algn="ctr"/>
            <a:r>
              <a:rPr lang="en-US" sz="1350" dirty="0"/>
              <a:t>= Max Discharge</a:t>
            </a:r>
          </a:p>
        </p:txBody>
      </p:sp>
      <p:cxnSp>
        <p:nvCxnSpPr>
          <p:cNvPr id="45" name="Straight Arrow Connector 44"/>
          <p:cNvCxnSpPr>
            <a:stCxn id="43" idx="0"/>
          </p:cNvCxnSpPr>
          <p:nvPr/>
        </p:nvCxnSpPr>
        <p:spPr>
          <a:xfrm flipH="1" flipV="1">
            <a:off x="7433209" y="4354958"/>
            <a:ext cx="1" cy="455294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658853" y="4841207"/>
            <a:ext cx="44216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MW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08821" y="1737506"/>
            <a:ext cx="939800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Lost Load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552542" y="4276698"/>
            <a:ext cx="1731455" cy="4700"/>
          </a:xfrm>
          <a:prstGeom prst="line">
            <a:avLst/>
          </a:prstGeom>
          <a:ln w="5397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259836" y="2476841"/>
            <a:ext cx="1126266" cy="0"/>
          </a:xfrm>
          <a:prstGeom prst="line">
            <a:avLst/>
          </a:prstGeom>
          <a:ln w="5080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8722221" y="2102978"/>
            <a:ext cx="0" cy="33857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793242" y="1860605"/>
            <a:ext cx="69044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SRMC, $/MW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8245504" y="2488040"/>
            <a:ext cx="61399" cy="1793358"/>
          </a:xfrm>
          <a:prstGeom prst="line">
            <a:avLst/>
          </a:prstGeom>
          <a:ln w="12700">
            <a:solidFill>
              <a:srgbClr val="92D05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2530747" y="2432436"/>
            <a:ext cx="5714756" cy="55605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88721" y="2321738"/>
            <a:ext cx="55636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VoLL</a:t>
            </a:r>
            <a:endParaRPr lang="en-US" sz="135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46" y="5707994"/>
            <a:ext cx="523775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99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14769" y="1008559"/>
            <a:ext cx="8730335" cy="501155"/>
          </a:xfrm>
        </p:spPr>
        <p:txBody>
          <a:bodyPr/>
          <a:lstStyle/>
          <a:p>
            <a:r>
              <a:rPr lang="en-US" sz="2400" dirty="0"/>
              <a:t> Very High Stress </a:t>
            </a:r>
            <a:r>
              <a:rPr lang="en-US" sz="2400" dirty="0" err="1"/>
              <a:t>Equilbrium</a:t>
            </a:r>
            <a:r>
              <a:rPr lang="en-US" sz="2400" dirty="0"/>
              <a:t>, P = P</a:t>
            </a:r>
            <a:r>
              <a:rPr lang="en-US" sz="2400" baseline="-25000" dirty="0"/>
              <a:t>MAX </a:t>
            </a:r>
            <a:r>
              <a:rPr lang="en-US" sz="2400" dirty="0"/>
              <a:t>with ORDC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545081" y="4672380"/>
            <a:ext cx="7647734" cy="238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2545081" y="2028519"/>
            <a:ext cx="1" cy="26378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23730" y="4653961"/>
            <a:ext cx="4037339" cy="11978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 flipV="1">
            <a:off x="8641082" y="2401227"/>
            <a:ext cx="827549" cy="2279226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552643" y="3137270"/>
            <a:ext cx="792460" cy="715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Final Demand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9197834" y="3379644"/>
            <a:ext cx="312803" cy="128655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520697" y="1846476"/>
            <a:ext cx="1459239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Max VER Output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055360" y="1984976"/>
            <a:ext cx="426172" cy="326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63210" y="2067073"/>
            <a:ext cx="2284" cy="2625140"/>
          </a:xfrm>
          <a:prstGeom prst="line">
            <a:avLst/>
          </a:prstGeom>
          <a:ln w="50800">
            <a:solidFill>
              <a:srgbClr val="2B459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582421" y="4810253"/>
            <a:ext cx="1701577" cy="5078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power </a:t>
            </a:r>
            <a:r>
              <a:rPr lang="en-US" sz="1350" b="1" i="1" dirty="0"/>
              <a:t>from</a:t>
            </a:r>
            <a:r>
              <a:rPr lang="en-US" sz="1350" dirty="0"/>
              <a:t> storage</a:t>
            </a:r>
          </a:p>
          <a:p>
            <a:pPr algn="ctr"/>
            <a:r>
              <a:rPr lang="en-US" sz="1350" dirty="0"/>
              <a:t>= Max Discharge</a:t>
            </a:r>
          </a:p>
        </p:txBody>
      </p:sp>
      <p:cxnSp>
        <p:nvCxnSpPr>
          <p:cNvPr id="45" name="Straight Arrow Connector 44"/>
          <p:cNvCxnSpPr>
            <a:stCxn id="43" idx="0"/>
          </p:cNvCxnSpPr>
          <p:nvPr/>
        </p:nvCxnSpPr>
        <p:spPr>
          <a:xfrm flipH="1" flipV="1">
            <a:off x="7433209" y="4354958"/>
            <a:ext cx="1" cy="455294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658853" y="4841207"/>
            <a:ext cx="44216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MW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59148" y="1810167"/>
            <a:ext cx="939800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Lost Load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552542" y="4276698"/>
            <a:ext cx="1731455" cy="4700"/>
          </a:xfrm>
          <a:prstGeom prst="line">
            <a:avLst/>
          </a:prstGeom>
          <a:ln w="5397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263081" y="3002835"/>
            <a:ext cx="586280" cy="0"/>
          </a:xfrm>
          <a:prstGeom prst="line">
            <a:avLst/>
          </a:prstGeom>
          <a:ln w="5080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8468222" y="2123474"/>
            <a:ext cx="35699" cy="81149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832312" y="1860605"/>
            <a:ext cx="6513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MC, $/MW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2621280" y="4273846"/>
            <a:ext cx="3890626" cy="2853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44806" y="4124124"/>
            <a:ext cx="8789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dirty="0"/>
              <a:t>μ</a:t>
            </a:r>
            <a:r>
              <a:rPr lang="en-US" sz="1050" dirty="0"/>
              <a:t>(discharge)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8245504" y="2488040"/>
            <a:ext cx="61399" cy="1793358"/>
          </a:xfrm>
          <a:prstGeom prst="line">
            <a:avLst/>
          </a:prstGeom>
          <a:ln w="12700">
            <a:solidFill>
              <a:srgbClr val="92D05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2530748" y="2432436"/>
            <a:ext cx="6110333" cy="45113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83965" y="2321738"/>
            <a:ext cx="5611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/>
              <a:t>VoLL</a:t>
            </a:r>
            <a:endParaRPr lang="en-US" sz="1350" dirty="0"/>
          </a:p>
        </p:txBody>
      </p:sp>
      <p:sp>
        <p:nvSpPr>
          <p:cNvPr id="15" name="Freeform 14"/>
          <p:cNvSpPr/>
          <p:nvPr/>
        </p:nvSpPr>
        <p:spPr>
          <a:xfrm>
            <a:off x="6527800" y="2983444"/>
            <a:ext cx="1732037" cy="1114848"/>
          </a:xfrm>
          <a:custGeom>
            <a:avLst/>
            <a:gdLst>
              <a:gd name="connsiteX0" fmla="*/ 0 w 853440"/>
              <a:gd name="connsiteY0" fmla="*/ 237067 h 237067"/>
              <a:gd name="connsiteX1" fmla="*/ 304800 w 853440"/>
              <a:gd name="connsiteY1" fmla="*/ 182880 h 237067"/>
              <a:gd name="connsiteX2" fmla="*/ 433494 w 853440"/>
              <a:gd name="connsiteY2" fmla="*/ 155787 h 237067"/>
              <a:gd name="connsiteX3" fmla="*/ 650240 w 853440"/>
              <a:gd name="connsiteY3" fmla="*/ 81280 h 237067"/>
              <a:gd name="connsiteX4" fmla="*/ 853440 w 853440"/>
              <a:gd name="connsiteY4" fmla="*/ 0 h 23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440" h="237067">
                <a:moveTo>
                  <a:pt x="0" y="237067"/>
                </a:moveTo>
                <a:lnTo>
                  <a:pt x="304800" y="182880"/>
                </a:lnTo>
                <a:cubicBezTo>
                  <a:pt x="377049" y="169333"/>
                  <a:pt x="375921" y="172720"/>
                  <a:pt x="433494" y="155787"/>
                </a:cubicBezTo>
                <a:cubicBezTo>
                  <a:pt x="491067" y="138854"/>
                  <a:pt x="580249" y="107245"/>
                  <a:pt x="650240" y="81280"/>
                </a:cubicBezTo>
                <a:cubicBezTo>
                  <a:pt x="720231" y="55315"/>
                  <a:pt x="786835" y="27657"/>
                  <a:pt x="853440" y="0"/>
                </a:cubicBez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Freeform 16"/>
          <p:cNvSpPr/>
          <p:nvPr/>
        </p:nvSpPr>
        <p:spPr>
          <a:xfrm>
            <a:off x="5872482" y="4420196"/>
            <a:ext cx="680061" cy="236894"/>
          </a:xfrm>
          <a:custGeom>
            <a:avLst/>
            <a:gdLst>
              <a:gd name="connsiteX0" fmla="*/ 0 w 936431"/>
              <a:gd name="connsiteY0" fmla="*/ 315859 h 315859"/>
              <a:gd name="connsiteX1" fmla="*/ 216747 w 936431"/>
              <a:gd name="connsiteY1" fmla="*/ 234579 h 315859"/>
              <a:gd name="connsiteX2" fmla="*/ 921174 w 936431"/>
              <a:gd name="connsiteY2" fmla="*/ 4286 h 315859"/>
              <a:gd name="connsiteX3" fmla="*/ 717974 w 936431"/>
              <a:gd name="connsiteY3" fmla="*/ 78793 h 315859"/>
              <a:gd name="connsiteX4" fmla="*/ 711200 w 936431"/>
              <a:gd name="connsiteY4" fmla="*/ 78793 h 315859"/>
              <a:gd name="connsiteX5" fmla="*/ 562187 w 936431"/>
              <a:gd name="connsiteY5" fmla="*/ 112659 h 31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6431" h="315859">
                <a:moveTo>
                  <a:pt x="0" y="315859"/>
                </a:moveTo>
                <a:cubicBezTo>
                  <a:pt x="31609" y="301183"/>
                  <a:pt x="63218" y="286508"/>
                  <a:pt x="216747" y="234579"/>
                </a:cubicBezTo>
                <a:cubicBezTo>
                  <a:pt x="370276" y="182650"/>
                  <a:pt x="837636" y="30250"/>
                  <a:pt x="921174" y="4286"/>
                </a:cubicBezTo>
                <a:cubicBezTo>
                  <a:pt x="1004712" y="-21678"/>
                  <a:pt x="717974" y="78793"/>
                  <a:pt x="717974" y="78793"/>
                </a:cubicBezTo>
                <a:cubicBezTo>
                  <a:pt x="682978" y="91211"/>
                  <a:pt x="711200" y="78793"/>
                  <a:pt x="711200" y="78793"/>
                </a:cubicBezTo>
                <a:lnTo>
                  <a:pt x="562187" y="112659"/>
                </a:ln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4" name="Straight Connector 33"/>
          <p:cNvCxnSpPr>
            <a:stCxn id="15" idx="4"/>
          </p:cNvCxnSpPr>
          <p:nvPr/>
        </p:nvCxnSpPr>
        <p:spPr>
          <a:xfrm flipH="1">
            <a:off x="2545080" y="2983444"/>
            <a:ext cx="5714756" cy="0"/>
          </a:xfrm>
          <a:prstGeom prst="line">
            <a:avLst/>
          </a:prstGeom>
          <a:ln w="12700">
            <a:solidFill>
              <a:srgbClr val="FFC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983965" y="2842660"/>
            <a:ext cx="5578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</a:t>
            </a:r>
            <a:r>
              <a:rPr lang="en-US" sz="1350" baseline="-25000" dirty="0"/>
              <a:t>MAX</a:t>
            </a:r>
            <a:endParaRPr lang="en-US" sz="1350" dirty="0"/>
          </a:p>
        </p:txBody>
      </p:sp>
      <p:sp>
        <p:nvSpPr>
          <p:cNvPr id="39" name="TextBox 38"/>
          <p:cNvSpPr txBox="1"/>
          <p:nvPr/>
        </p:nvSpPr>
        <p:spPr>
          <a:xfrm>
            <a:off x="5158942" y="3514381"/>
            <a:ext cx="1267633" cy="715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SRMC+ORDC</a:t>
            </a:r>
          </a:p>
          <a:p>
            <a:r>
              <a:rPr lang="en-US" sz="1350" dirty="0"/>
              <a:t>    =SRMC*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883148" y="4011930"/>
            <a:ext cx="273812" cy="47244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6443787" y="3791564"/>
            <a:ext cx="632659" cy="540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46" y="5707994"/>
            <a:ext cx="523775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53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863" y="373688"/>
            <a:ext cx="7972425" cy="38533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2050 greenfield scenario for NY+NE –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unconstrained (no policy) emissions scenario vs. scenarios of decreasing emissions intensity requirements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CCGT with CCS ineligible for 0gCO2/kWh case due to 90% CO2 capture at power plant</a:t>
            </a:r>
          </a:p>
          <a:p>
            <a:r>
              <a:rPr lang="en-US" dirty="0"/>
              <a:t>System outcomes without CO2 emissions cap = 133 gCO</a:t>
            </a:r>
            <a:r>
              <a:rPr lang="en-US" baseline="-25000" dirty="0"/>
              <a:t>2</a:t>
            </a:r>
            <a:r>
              <a:rPr lang="en-US" dirty="0"/>
              <a:t>/kWh and 44% VRE penetration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9" y="1790520"/>
            <a:ext cx="4617415" cy="26781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97"/>
          <a:stretch/>
        </p:blipFill>
        <p:spPr>
          <a:xfrm>
            <a:off x="6309776" y="1798569"/>
            <a:ext cx="3572058" cy="27770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9151" y="1541944"/>
            <a:ext cx="1142450" cy="2308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900" dirty="0"/>
              <a:t>Installed capacity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31773" y="1613903"/>
            <a:ext cx="1102596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900" dirty="0"/>
              <a:t>Annual generation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37960" y="4486391"/>
            <a:ext cx="1954091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/>
              <a:t>Emissions intensity of no policy scenario = 134 gCO2/kWh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919" y="4437276"/>
            <a:ext cx="4614612" cy="22808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56289" y="4065312"/>
            <a:ext cx="1288899" cy="2308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900" dirty="0"/>
              <a:t>System cost trends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38087" y="4050883"/>
            <a:ext cx="37651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57.4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40431" y="3907874"/>
            <a:ext cx="37651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65.7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BFFFFA7-76B5-9643-8AEC-B52936E2DA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9" y="5728098"/>
            <a:ext cx="891540" cy="4747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255" y="5855750"/>
            <a:ext cx="523775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4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49B09-BCED-364F-970E-C95F20A3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061" y="595692"/>
            <a:ext cx="8572500" cy="227557"/>
          </a:xfrm>
        </p:spPr>
        <p:txBody>
          <a:bodyPr/>
          <a:lstStyle/>
          <a:p>
            <a:pPr lvl="0" fontAlgn="base">
              <a:spcAft>
                <a:spcPct val="0"/>
              </a:spcAft>
              <a:defRPr/>
            </a:pPr>
            <a:r>
              <a:rPr lang="en-US" sz="24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2050 Greenfield Scenario for NY + NE</a:t>
            </a:r>
            <a:r>
              <a:rPr lang="en-US" sz="2400" b="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: Without dispatchable hydro, nuclear, CCGT-CCS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08919" y="2178045"/>
            <a:ext cx="4524022" cy="2701121"/>
            <a:chOff x="0" y="1107495"/>
            <a:chExt cx="5713675" cy="347287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780"/>
            <a:stretch/>
          </p:blipFill>
          <p:spPr>
            <a:xfrm>
              <a:off x="0" y="1107495"/>
              <a:ext cx="4623366" cy="347287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86" t="3411" r="15084" b="36157"/>
            <a:stretch/>
          </p:blipFill>
          <p:spPr>
            <a:xfrm>
              <a:off x="4408264" y="1509408"/>
              <a:ext cx="1305411" cy="179856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06574" y="2232115"/>
              <a:ext cx="529948" cy="53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75" dirty="0">
                  <a:latin typeface="Arial" panose="020B0604020202020204" pitchFamily="34" charset="0"/>
                  <a:cs typeface="Arial" panose="020B0604020202020204" pitchFamily="34" charset="0"/>
                </a:rPr>
                <a:t>Base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8276" y="1656174"/>
              <a:ext cx="961008" cy="718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75" dirty="0">
                  <a:latin typeface="Arial" panose="020B0604020202020204" pitchFamily="34" charset="0"/>
                  <a:cs typeface="Arial" panose="020B0604020202020204" pitchFamily="34" charset="0"/>
                </a:rPr>
                <a:t>No nuclear or CCS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8276" y="1195787"/>
              <a:ext cx="2355588" cy="53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75" dirty="0">
                  <a:latin typeface="Arial" panose="020B0604020202020204" pitchFamily="34" charset="0"/>
                  <a:cs typeface="Arial" panose="020B0604020202020204" pitchFamily="34" charset="0"/>
                </a:rPr>
                <a:t>No nuclear or CCS  + no hydro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1223480" y="2039630"/>
              <a:ext cx="0" cy="5180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1579162" y="1485741"/>
              <a:ext cx="0" cy="8229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1013012" y="2482221"/>
              <a:ext cx="0" cy="2099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4929171" y="4514374"/>
            <a:ext cx="3276672" cy="2192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25" dirty="0"/>
              <a:t>EI0 Storage impacts from nuclear, CCS  and hydro availability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903544" y="1821236"/>
            <a:ext cx="5946365" cy="2401373"/>
            <a:chOff x="6325641" y="813732"/>
            <a:chExt cx="5627709" cy="325379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24"/>
            <a:stretch/>
          </p:blipFill>
          <p:spPr>
            <a:xfrm>
              <a:off x="6325641" y="813732"/>
              <a:ext cx="4276304" cy="325379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29" t="3325" r="8051" b="64084"/>
            <a:stretch/>
          </p:blipFill>
          <p:spPr>
            <a:xfrm>
              <a:off x="10171636" y="1848684"/>
              <a:ext cx="1781714" cy="98599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708771" y="1948015"/>
              <a:ext cx="717028" cy="56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75" dirty="0">
                  <a:latin typeface="Arial" panose="020B0604020202020204" pitchFamily="34" charset="0"/>
                  <a:cs typeface="Arial" panose="020B0604020202020204" pitchFamily="34" charset="0"/>
                </a:rPr>
                <a:t>Base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17917" y="1283288"/>
              <a:ext cx="855723" cy="949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75" dirty="0">
                  <a:latin typeface="Arial" panose="020B0604020202020204" pitchFamily="34" charset="0"/>
                  <a:cs typeface="Arial" panose="020B0604020202020204" pitchFamily="34" charset="0"/>
                </a:rPr>
                <a:t>No nuclear or CCS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077795" y="887954"/>
              <a:ext cx="1551797" cy="755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75" dirty="0">
                  <a:latin typeface="Arial" panose="020B0604020202020204" pitchFamily="34" charset="0"/>
                  <a:cs typeface="Arial" panose="020B0604020202020204" pitchFamily="34" charset="0"/>
                </a:rPr>
                <a:t>No nuclear or CCS  + no hydro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7374144" y="1922599"/>
              <a:ext cx="0" cy="5180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 flipV="1">
              <a:off x="7674368" y="1400187"/>
              <a:ext cx="0" cy="6512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7157910" y="2181116"/>
              <a:ext cx="0" cy="2099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6518119" y="1529471"/>
            <a:ext cx="1793899" cy="2308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900" dirty="0"/>
              <a:t>System avg. cost of electricity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13690" y="1821236"/>
            <a:ext cx="984109" cy="2308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900" dirty="0"/>
              <a:t>Capacity trends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009588"/>
              </p:ext>
            </p:extLst>
          </p:nvPr>
        </p:nvGraphicFramePr>
        <p:xfrm>
          <a:off x="4923218" y="4879166"/>
          <a:ext cx="3367877" cy="1631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7300">
                  <a:extLst>
                    <a:ext uri="{9D8B030D-6E8A-4147-A177-3AD203B41FA5}">
                      <a16:colId xmlns:a16="http://schemas.microsoft.com/office/drawing/2014/main" val="2567420546"/>
                    </a:ext>
                  </a:extLst>
                </a:gridCol>
                <a:gridCol w="570643">
                  <a:extLst>
                    <a:ext uri="{9D8B030D-6E8A-4147-A177-3AD203B41FA5}">
                      <a16:colId xmlns:a16="http://schemas.microsoft.com/office/drawing/2014/main" val="1776502645"/>
                    </a:ext>
                  </a:extLst>
                </a:gridCol>
                <a:gridCol w="859934">
                  <a:extLst>
                    <a:ext uri="{9D8B030D-6E8A-4147-A177-3AD203B41FA5}">
                      <a16:colId xmlns:a16="http://schemas.microsoft.com/office/drawing/2014/main" val="1612091839"/>
                    </a:ext>
                  </a:extLst>
                </a:gridCol>
              </a:tblGrid>
              <a:tr h="602934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VRE curtailment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Base case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No nuclear, CCS or hydro</a:t>
                      </a: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832684282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marL="0" marR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VRE curtailment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22</a:t>
                      </a: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2581689447"/>
                  </a:ext>
                </a:extLst>
              </a:tr>
              <a:tr h="265036">
                <a:tc>
                  <a:txBody>
                    <a:bodyPr/>
                    <a:lstStyle/>
                    <a:p>
                      <a:pPr algn="ctr"/>
                      <a:r>
                        <a:rPr lang="en-US" sz="800" baseline="0" dirty="0"/>
                        <a:t>Energy to Power ratio (hours)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10</a:t>
                      </a: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3004759835"/>
                  </a:ext>
                </a:extLst>
              </a:tr>
              <a:tr h="265036">
                <a:tc>
                  <a:txBody>
                    <a:bodyPr/>
                    <a:lstStyle/>
                    <a:p>
                      <a:pPr algn="ctr"/>
                      <a:r>
                        <a:rPr lang="en-US" sz="800" baseline="0" dirty="0"/>
                        <a:t>Storage % of  total generation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6%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11%</a:t>
                      </a: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1864236155"/>
                  </a:ext>
                </a:extLst>
              </a:tr>
              <a:tr h="249213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Storage cycles</a:t>
                      </a:r>
                      <a:r>
                        <a:rPr lang="en-US" sz="800" baseline="30000" dirty="0"/>
                        <a:t>1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140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85</a:t>
                      </a: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4215506636"/>
                  </a:ext>
                </a:extLst>
              </a:tr>
            </a:tbl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id="{FBFFFFA7-76B5-9643-8AEC-B52936E2DA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02" y="5904198"/>
            <a:ext cx="891540" cy="4747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002" y="6160318"/>
            <a:ext cx="523775" cy="21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47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1601" y="499784"/>
            <a:ext cx="7241240" cy="303409"/>
          </a:xfrm>
          <a:noFill/>
          <a:ln>
            <a:noFill/>
          </a:ln>
        </p:spPr>
        <p:txBody>
          <a:bodyPr/>
          <a:lstStyle/>
          <a:p>
            <a:r>
              <a:rPr lang="en-US" sz="2400" dirty="0"/>
              <a:t>2050 Greenfield Scenario: </a:t>
            </a:r>
            <a:r>
              <a:rPr lang="en-US" sz="2400" b="0" dirty="0"/>
              <a:t>Without dispatchable hydro, nuclear,  CCGT-CCS</a:t>
            </a:r>
          </a:p>
        </p:txBody>
      </p:sp>
      <p:cxnSp>
        <p:nvCxnSpPr>
          <p:cNvPr id="9" name="Straight Arrow Connector 8"/>
          <p:cNvCxnSpPr>
            <a:cxnSpLocks/>
            <a:stCxn id="7" idx="3"/>
          </p:cNvCxnSpPr>
          <p:nvPr/>
        </p:nvCxnSpPr>
        <p:spPr>
          <a:xfrm>
            <a:off x="4741798" y="4761224"/>
            <a:ext cx="791850" cy="455624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225194"/>
              </p:ext>
            </p:extLst>
          </p:nvPr>
        </p:nvGraphicFramePr>
        <p:xfrm>
          <a:off x="7574692" y="1983794"/>
          <a:ext cx="3316624" cy="235683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05541">
                  <a:extLst>
                    <a:ext uri="{9D8B030D-6E8A-4147-A177-3AD203B41FA5}">
                      <a16:colId xmlns:a16="http://schemas.microsoft.com/office/drawing/2014/main" val="2836387911"/>
                    </a:ext>
                  </a:extLst>
                </a:gridCol>
                <a:gridCol w="861948">
                  <a:extLst>
                    <a:ext uri="{9D8B030D-6E8A-4147-A177-3AD203B41FA5}">
                      <a16:colId xmlns:a16="http://schemas.microsoft.com/office/drawing/2014/main" val="715706420"/>
                    </a:ext>
                  </a:extLst>
                </a:gridCol>
                <a:gridCol w="1349135">
                  <a:extLst>
                    <a:ext uri="{9D8B030D-6E8A-4147-A177-3AD203B41FA5}">
                      <a16:colId xmlns:a16="http://schemas.microsoft.com/office/drawing/2014/main" val="136554482"/>
                    </a:ext>
                  </a:extLst>
                </a:gridCol>
              </a:tblGrid>
              <a:tr h="258411"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Constraint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900" dirty="0"/>
                        <a:t>Number of hours with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830586"/>
                  </a:ext>
                </a:extLst>
              </a:tr>
              <a:tr h="403180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Price&lt;$2/MWh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Price&gt; $1000/MWh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74075523"/>
                  </a:ext>
                </a:extLst>
              </a:tr>
              <a:tr h="242177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EI100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1656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18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51118900"/>
                  </a:ext>
                </a:extLst>
              </a:tr>
              <a:tr h="242177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EI50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3460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18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51643866"/>
                  </a:ext>
                </a:extLst>
              </a:tr>
              <a:tr h="242177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EI25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4752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30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79138321"/>
                  </a:ext>
                </a:extLst>
              </a:tr>
              <a:tr h="242177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EI10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5759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40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52317299"/>
                  </a:ext>
                </a:extLst>
              </a:tr>
              <a:tr h="242177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EI5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6356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43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466278165"/>
                  </a:ext>
                </a:extLst>
              </a:tr>
              <a:tr h="242177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EI2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6847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141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44258305"/>
                  </a:ext>
                </a:extLst>
              </a:tr>
              <a:tr h="242177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EI0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7601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30645564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FBFFFFA7-76B5-9643-8AEC-B52936E2D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61" y="5451874"/>
            <a:ext cx="891540" cy="4747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96" y="4406098"/>
            <a:ext cx="3671025" cy="22061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67" y="1741487"/>
            <a:ext cx="6642356" cy="41851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13757" y="4188941"/>
            <a:ext cx="2828041" cy="114456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4741798" y="4770207"/>
            <a:ext cx="22496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359" y="6288762"/>
            <a:ext cx="523775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59133"/>
      </p:ext>
    </p:extLst>
  </p:cSld>
  <p:clrMapOvr>
    <a:masterClrMapping/>
  </p:clrMapOvr>
</p:sld>
</file>

<file path=ppt/theme/theme1.xml><?xml version="1.0" encoding="utf-8"?>
<a:theme xmlns:a="http://schemas.openxmlformats.org/drawingml/2006/main" name="MITEI-061616-clea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B459B"/>
      </a:accent1>
      <a:accent2>
        <a:srgbClr val="F6471E"/>
      </a:accent2>
      <a:accent3>
        <a:srgbClr val="F6901E"/>
      </a:accent3>
      <a:accent4>
        <a:srgbClr val="FDC82F"/>
      </a:accent4>
      <a:accent5>
        <a:srgbClr val="919191"/>
      </a:accent5>
      <a:accent6>
        <a:srgbClr val="919191"/>
      </a:accent6>
      <a:hlink>
        <a:srgbClr val="F6471E"/>
      </a:hlink>
      <a:folHlink>
        <a:srgbClr val="F6471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18269</TotalTime>
  <Words>605</Words>
  <Application>Microsoft Macintosh PowerPoint</Application>
  <PresentationFormat>Widescreen</PresentationFormat>
  <Paragraphs>124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MITEI-061616-clean</vt:lpstr>
      <vt:lpstr>Custom Design</vt:lpstr>
      <vt:lpstr>100% Decarbonization of the Electricity Sector: Impacts on Wholesale Electricity Markets</vt:lpstr>
      <vt:lpstr>Very Low Stress Operation, MC = 0</vt:lpstr>
      <vt:lpstr>Low Stress Operation, MC = μ(charge)</vt:lpstr>
      <vt:lpstr>Storage Operation, MC = μ(discharge)</vt:lpstr>
      <vt:lpstr>Very High Stress Operation, MC = VLL</vt:lpstr>
      <vt:lpstr> Very High Stress Equilbrium, P = PMAX with ORDC</vt:lpstr>
      <vt:lpstr>2050 greenfield scenario for NY+NE – unconstrained (no policy) emissions scenario vs. scenarios of decreasing emissions intensity requirements</vt:lpstr>
      <vt:lpstr>2050 Greenfield Scenario for NY + NE: Without dispatchable hydro, nuclear, CCGT-CCS</vt:lpstr>
      <vt:lpstr>2050 Greenfield Scenario: Without dispatchable hydro, nuclear,  CCGT-CCS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MITEI @ Seven</dc:title>
  <dc:creator>Vicki</dc:creator>
  <cp:lastModifiedBy>Jonathan Raab</cp:lastModifiedBy>
  <cp:revision>1151</cp:revision>
  <cp:lastPrinted>2020-01-29T18:55:18Z</cp:lastPrinted>
  <dcterms:created xsi:type="dcterms:W3CDTF">2013-10-23T21:15:04Z</dcterms:created>
  <dcterms:modified xsi:type="dcterms:W3CDTF">2020-03-09T20:38:12Z</dcterms:modified>
</cp:coreProperties>
</file>